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0" r:id="rId4"/>
    <p:sldId id="271" r:id="rId5"/>
    <p:sldId id="266" r:id="rId6"/>
    <p:sldId id="273" r:id="rId7"/>
    <p:sldId id="274" r:id="rId8"/>
    <p:sldId id="275" r:id="rId9"/>
    <p:sldId id="276" r:id="rId10"/>
    <p:sldId id="279" r:id="rId11"/>
    <p:sldId id="278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518E00-8CCB-43BA-AD13-90CA77882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B4E67A5-E001-4074-9C7C-A5CB030A9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B1A052-3E27-4F55-8658-BA8E6BA84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412C-CD51-4613-B5D2-76296C356530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03F3ED-4BA6-45E9-8F36-7B222B26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36289F-6620-4290-AE75-3C5E3EB6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55E-D960-44CF-A061-BC44D9686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768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C6F7B3-3FDD-441D-A5F9-6B260FD6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58466E3-462B-44B2-A32A-CA9F6877D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900F00-3722-4A6A-83D3-1A3201A2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412C-CD51-4613-B5D2-76296C356530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4C7F22-B6FF-4D9E-B097-AE06533BB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2A94B4-1047-4BFE-9167-5A134C7C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55E-D960-44CF-A061-BC44D9686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91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F9C3D66-7244-4475-A0A2-482B13E4D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8D36CC6-6B3B-4B9A-926A-F663A8CEF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019AFC-BDCA-438D-9F53-FD4DBE18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412C-CD51-4613-B5D2-76296C356530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845AE3-377B-4747-AAB0-2104C688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3746ED-3920-40E5-9705-6F8A4AF3D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55E-D960-44CF-A061-BC44D9686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03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8467D2-47C6-41F6-907C-B8C85476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A31BC9-805B-4456-BC40-F4ACACD8F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951D9D-63D4-473A-8B32-325F5C15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412C-CD51-4613-B5D2-76296C356530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B6704F-A85B-41F0-802B-4C2D4298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6CDA201-AA19-4C70-9CFE-260FB2FD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55E-D960-44CF-A061-BC44D9686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036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E0C46B-9444-483D-B0B7-9D72783A6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9F3C11-05B1-4570-B972-D091FA70E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E08584-C5B5-46E9-BDB5-13E17B48B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412C-CD51-4613-B5D2-76296C356530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486E64-EB83-46F1-A43F-1ECDA265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2771C8-039F-4BF3-8DE6-18AB139C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55E-D960-44CF-A061-BC44D9686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097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38B108-F7C8-4AB8-A601-BA9BCD363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639F0C-4688-4580-860A-C4525B1BF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AC9FE6F-01C1-46C0-84FD-75D7E4DA5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40FF4BD-554D-4E45-A3DA-35E9D597A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412C-CD51-4613-B5D2-76296C356530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DFFD3EA-F5C6-43D0-9275-913560C5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18814F2-B35C-4E06-AA9C-E3A114BD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55E-D960-44CF-A061-BC44D9686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322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630E9-EB49-4175-8F54-F6648F85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26AFEB0-9037-4E48-81FF-FA4CD0726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47A5F3-FF8A-474C-B17F-7EB6188A3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7D48063-65F2-43C0-88EC-29E229BC1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23782BE-3AE6-486B-9F76-1A6FD1DBB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6483998-52C9-4AB1-B3E6-9C8292E5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412C-CD51-4613-B5D2-76296C356530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4EB24B4-40E8-4C9C-B85E-9B8F0194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D9997BD-4477-471A-BC9F-21881DC0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55E-D960-44CF-A061-BC44D9686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96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6EF355-7485-4610-92CC-B4E9CE48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0654456-F494-459C-B08F-26A587C6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412C-CD51-4613-B5D2-76296C356530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06DC35C-E371-48CC-AFC4-083F3E46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BD1145D-84D5-4F53-A4A2-D0D8F430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55E-D960-44CF-A061-BC44D9686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91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843C850-9318-4EE9-931C-1C90FD40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412C-CD51-4613-B5D2-76296C356530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97FD6E4-A47C-4304-BCFE-69AF8699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F74780F-19F4-4508-91C8-FA6DA694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55E-D960-44CF-A061-BC44D9686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01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249AB-57DD-4AA6-BEF1-BB411DD2E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629BF-3950-4C2D-A19C-1E4B0928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1E8CF4B-CF38-45E4-94A3-D3427644A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30D0629-C407-460B-A072-467704FB2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412C-CD51-4613-B5D2-76296C356530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340EB46-4201-4058-8E6E-35D366F81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5AA769-35A4-407A-95B1-ED1BF58A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55E-D960-44CF-A061-BC44D9686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65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7D9DFE-03CC-4EEA-AFFA-6694D54B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16691D7-3F0C-4525-9354-17A99DB9E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C526BF5-0FDE-418E-987F-1685D8447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F09DF18-C415-49AA-8976-9FB0F4E8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412C-CD51-4613-B5D2-76296C356530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5F3002C-0F5A-426E-84DA-54899420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6FCC137-7667-47FE-8B70-2D77AA69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55E-D960-44CF-A061-BC44D9686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26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41B13CC-7539-49BF-98A7-20F30EF88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EEA3A3-1522-4AF1-BDF0-AC4DCAA39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9EAB27-632D-4BD6-8BD9-F105B0119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7412C-CD51-4613-B5D2-76296C356530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0AE0FB-04A2-4F39-8864-1464529DF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E97327-B0C9-4E15-BF87-1F5671C5A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4F55E-D960-44CF-A061-BC44D9686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50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F449D258-BE5D-4D8C-B92C-1D7DD39BB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4612"/>
            <a:ext cx="9144000" cy="3962400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/>
              <a:t>Seminarium kończące projekt</a:t>
            </a:r>
          </a:p>
          <a:p>
            <a:endParaRPr lang="pl-PL" b="1" dirty="0"/>
          </a:p>
          <a:p>
            <a:r>
              <a:rPr lang="pl-PL" sz="2600" dirty="0">
                <a:latin typeface="Libre Franklin" pitchFamily="2" charset="-18"/>
              </a:rPr>
              <a:t>„</a:t>
            </a:r>
            <a:r>
              <a:rPr lang="pl-PL" sz="2600" b="1" i="0" dirty="0">
                <a:solidFill>
                  <a:srgbClr val="333333"/>
                </a:solidFill>
                <a:effectLst/>
                <a:latin typeface="Libre Franklin" pitchFamily="2" charset="-18"/>
              </a:rPr>
              <a:t>Hybrydowy punkt interwencji kryzysowej dla ofiar przemocy domowej i seksualnej</a:t>
            </a:r>
            <a:r>
              <a:rPr lang="pl-PL" sz="2600" b="0" i="0" dirty="0">
                <a:solidFill>
                  <a:srgbClr val="333333"/>
                </a:solidFill>
                <a:effectLst/>
                <a:latin typeface="Libre Franklin" pitchFamily="2" charset="-18"/>
              </a:rPr>
              <a:t>”</a:t>
            </a:r>
            <a:r>
              <a:rPr lang="pl-PL" sz="2600" b="1" dirty="0">
                <a:latin typeface="Libre Franklin" pitchFamily="2" charset="-18"/>
              </a:rPr>
              <a:t> dn. 24.03.2023 r.</a:t>
            </a:r>
          </a:p>
          <a:p>
            <a:r>
              <a:rPr lang="pl-PL" sz="2600" b="0" i="0" dirty="0">
                <a:solidFill>
                  <a:srgbClr val="333333"/>
                </a:solidFill>
                <a:effectLst/>
                <a:latin typeface="Libre Franklin" pitchFamily="2" charset="-18"/>
              </a:rPr>
              <a:t>Krzysztof Wilczek, koordynator projektu</a:t>
            </a:r>
          </a:p>
          <a:p>
            <a:pPr algn="l"/>
            <a:endParaRPr lang="pl-PL" dirty="0">
              <a:solidFill>
                <a:srgbClr val="333333"/>
              </a:solidFill>
            </a:endParaRPr>
          </a:p>
          <a:p>
            <a:pPr algn="l"/>
            <a:r>
              <a:rPr lang="pl-PL" b="0" i="0" dirty="0">
                <a:solidFill>
                  <a:srgbClr val="333333"/>
                </a:solidFill>
                <a:effectLst/>
              </a:rPr>
              <a:t>Projekt jest realizowany we współpracy z Olsztyńskim Stowarzyszeniem Pomocy Telefonicznej.</a:t>
            </a:r>
          </a:p>
          <a:p>
            <a:pPr algn="l"/>
            <a:endParaRPr lang="pl-PL" b="0" i="0" dirty="0">
              <a:solidFill>
                <a:srgbClr val="333333"/>
              </a:solidFill>
              <a:effectLst/>
            </a:endParaRPr>
          </a:p>
          <a:p>
            <a:pPr algn="just"/>
            <a:br>
              <a:rPr lang="pl-PL" dirty="0"/>
            </a:br>
            <a:r>
              <a:rPr lang="pl-PL" b="0" i="0" dirty="0">
                <a:solidFill>
                  <a:srgbClr val="333333"/>
                </a:solidFill>
                <a:effectLst/>
              </a:rPr>
              <a:t>Projekt jest finansowanego przez Islandię, Liechtenstein i Norwegię z Funduszy EOG w ramach Programu Aktywni Obywatele – Fundusz Regionalny.</a:t>
            </a:r>
          </a:p>
          <a:p>
            <a:pPr algn="just"/>
            <a:endParaRPr lang="pl-PL" dirty="0">
              <a:solidFill>
                <a:srgbClr val="333333"/>
              </a:solidFill>
            </a:endParaRPr>
          </a:p>
          <a:p>
            <a:pPr algn="just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801829B-2C42-41CE-AC29-C89BF1DA9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644" y="372518"/>
            <a:ext cx="3133832" cy="122683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E346DF-BD39-4C53-8083-299D6A482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4" y="381867"/>
            <a:ext cx="1695463" cy="1192899"/>
          </a:xfrm>
          <a:prstGeom prst="rect">
            <a:avLst/>
          </a:prstGeom>
        </p:spPr>
      </p:pic>
      <p:pic>
        <p:nvPicPr>
          <p:cNvPr id="8" name="Grafika 7" descr="Pojedyncze koło zębate z wypełnieniem pełnym">
            <a:extLst>
              <a:ext uri="{FF2B5EF4-FFF2-40B4-BE49-F238E27FC236}">
                <a16:creationId xmlns:a16="http://schemas.microsoft.com/office/drawing/2014/main" id="{8A3C846A-FACA-4FAA-BF00-07C6B8BC4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460" y="5463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A8B2E79-DCF4-449B-BFBF-04FEBCA73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97" y="542370"/>
            <a:ext cx="2049186" cy="80221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C6672F3-FCA1-4A24-BFA3-83F963A12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6" y="347028"/>
            <a:ext cx="1695463" cy="1192899"/>
          </a:xfrm>
          <a:prstGeom prst="rect">
            <a:avLst/>
          </a:prstGeo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6FE81D76-20C7-4DC8-9B7A-762D7173B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193" y="1632156"/>
            <a:ext cx="6024103" cy="4434348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/>
              <a:t>Wsparcie oferowane przez Stowarzyszenie DROGA</a:t>
            </a:r>
            <a:endParaRPr lang="pl-PL" sz="3200" b="1" i="0" dirty="0">
              <a:solidFill>
                <a:srgbClr val="333333"/>
              </a:solidFill>
              <a:effectLst/>
            </a:endParaRPr>
          </a:p>
          <a:p>
            <a:endParaRPr lang="pl-PL" sz="1400" dirty="0"/>
          </a:p>
          <a:p>
            <a:endParaRPr lang="pl-PL" sz="1400" dirty="0"/>
          </a:p>
          <a:p>
            <a:r>
              <a:rPr lang="pl-PL" sz="2800" dirty="0"/>
              <a:t>Bezpośrednią pomocą specjalistyczną zostało objętych łącznie 200 osób z całego kraju, którym udzielono 652 specjalistycznych konsultacji</a:t>
            </a:r>
            <a:br>
              <a:rPr lang="pl-PL" sz="2800" dirty="0"/>
            </a:br>
            <a:br>
              <a:rPr lang="pl-PL" sz="1400" dirty="0"/>
            </a:br>
            <a:br>
              <a:rPr lang="pl-PL" sz="1400" dirty="0"/>
            </a:br>
            <a:endParaRPr lang="pl-PL" sz="1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D56DAB2-B1A2-4D84-A596-C0654E2F3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935" y="-41787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7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F449D258-BE5D-4D8C-B92C-1D7DD39BB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4612"/>
            <a:ext cx="9144000" cy="3962400"/>
          </a:xfrm>
        </p:spPr>
        <p:txBody>
          <a:bodyPr>
            <a:normAutofit/>
          </a:bodyPr>
          <a:lstStyle/>
          <a:p>
            <a:endParaRPr lang="pl-PL" b="1" dirty="0">
              <a:latin typeface="Libre Franklin" pitchFamily="2" charset="-18"/>
            </a:endParaRPr>
          </a:p>
          <a:p>
            <a:endParaRPr lang="pl-PL" b="1" i="0" dirty="0">
              <a:solidFill>
                <a:srgbClr val="333333"/>
              </a:solidFill>
              <a:effectLst/>
              <a:latin typeface="Libre Franklin" pitchFamily="2" charset="-18"/>
            </a:endParaRPr>
          </a:p>
          <a:p>
            <a:r>
              <a:rPr lang="pl-PL" sz="4400" b="1" dirty="0">
                <a:solidFill>
                  <a:srgbClr val="333333"/>
                </a:solidFill>
                <a:latin typeface="Libre Franklin" pitchFamily="2" charset="-18"/>
              </a:rPr>
              <a:t>DZIĘKUJĘ ZA UWAGĘ</a:t>
            </a:r>
            <a:endParaRPr lang="pl-PL" sz="4400" b="0" i="0" dirty="0">
              <a:solidFill>
                <a:srgbClr val="333333"/>
              </a:solidFill>
              <a:effectLst/>
              <a:latin typeface="Libre Franklin" pitchFamily="2" charset="-18"/>
            </a:endParaRPr>
          </a:p>
          <a:p>
            <a:pPr algn="l"/>
            <a:endParaRPr lang="pl-PL" dirty="0">
              <a:solidFill>
                <a:srgbClr val="333333"/>
              </a:solidFill>
            </a:endParaRPr>
          </a:p>
          <a:p>
            <a:pPr algn="just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801829B-2C42-41CE-AC29-C89BF1DA9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00" y="510988"/>
            <a:ext cx="3133832" cy="122683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E346DF-BD39-4C53-8083-299D6A482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60" y="676835"/>
            <a:ext cx="1695463" cy="119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F449D258-BE5D-4D8C-B92C-1D7DD39BB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825969"/>
            <a:ext cx="9930581" cy="4869799"/>
          </a:xfrm>
        </p:spPr>
        <p:txBody>
          <a:bodyPr>
            <a:normAutofit/>
          </a:bodyPr>
          <a:lstStyle/>
          <a:p>
            <a:pPr algn="just"/>
            <a:r>
              <a:rPr lang="pl-PL" b="1" dirty="0"/>
              <a:t>Udział w europejskiej kampanii #ResponsibleTogether22</a:t>
            </a:r>
          </a:p>
          <a:p>
            <a:pPr algn="just"/>
            <a:endParaRPr lang="pl-PL" b="0" i="0" dirty="0">
              <a:solidFill>
                <a:srgbClr val="333333"/>
              </a:solidFill>
              <a:effectLst/>
            </a:endParaRPr>
          </a:p>
          <a:p>
            <a:pPr algn="just"/>
            <a:endParaRPr lang="pl-PL" dirty="0">
              <a:solidFill>
                <a:srgbClr val="333333"/>
              </a:solidFill>
            </a:endParaRPr>
          </a:p>
          <a:p>
            <a:pPr algn="just"/>
            <a:endParaRPr lang="pl-PL" b="0" i="0" dirty="0">
              <a:solidFill>
                <a:srgbClr val="333333"/>
              </a:solidFill>
              <a:effectLst/>
            </a:endParaRPr>
          </a:p>
          <a:p>
            <a:pPr algn="just"/>
            <a:endParaRPr lang="pl-PL" dirty="0">
              <a:solidFill>
                <a:srgbClr val="333333"/>
              </a:solidFill>
            </a:endParaRPr>
          </a:p>
          <a:p>
            <a:pPr algn="just"/>
            <a:endParaRPr lang="pl-PL" b="0" i="0" dirty="0">
              <a:solidFill>
                <a:srgbClr val="333333"/>
              </a:solidFill>
              <a:effectLst/>
            </a:endParaRPr>
          </a:p>
          <a:p>
            <a:pPr algn="just"/>
            <a:endParaRPr lang="pl-PL" dirty="0">
              <a:solidFill>
                <a:srgbClr val="333333"/>
              </a:solidFill>
            </a:endParaRPr>
          </a:p>
          <a:p>
            <a:pPr algn="just"/>
            <a:endParaRPr lang="pl-PL" b="0" i="0" dirty="0">
              <a:solidFill>
                <a:srgbClr val="333333"/>
              </a:solidFill>
              <a:effectLst/>
            </a:endParaRPr>
          </a:p>
          <a:p>
            <a:pPr algn="just"/>
            <a:r>
              <a:rPr lang="pl-PL" dirty="0">
                <a:solidFill>
                  <a:srgbClr val="333333"/>
                </a:solidFill>
              </a:rPr>
              <a:t>Przygotowanie ponad 60 graficznych materiałów informacyjnych na temat wczesnych form przemocy wśród osób wchodzących w dorosłość. </a:t>
            </a:r>
            <a:endParaRPr lang="pl-PL" b="0" i="0" dirty="0">
              <a:solidFill>
                <a:srgbClr val="333333"/>
              </a:solidFill>
              <a:effectLst/>
            </a:endParaRPr>
          </a:p>
          <a:p>
            <a:pPr algn="just"/>
            <a:endParaRPr lang="pl-PL" dirty="0">
              <a:solidFill>
                <a:srgbClr val="333333"/>
              </a:solidFill>
            </a:endParaRPr>
          </a:p>
          <a:p>
            <a:pPr algn="just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801829B-2C42-41CE-AC29-C89BF1DA9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693" y="442077"/>
            <a:ext cx="3133832" cy="122683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E346DF-BD39-4C53-8083-299D6A482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0" y="366183"/>
            <a:ext cx="1695463" cy="119289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8002953-B118-4A01-939C-72D40B1AF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265" y="2359742"/>
            <a:ext cx="2984090" cy="298409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EB94D7E-760F-4AE8-A375-70C2A6E15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565" y="2359742"/>
            <a:ext cx="3016044" cy="301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2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F449D258-BE5D-4D8C-B92C-1D7DD39BB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825969"/>
            <a:ext cx="9930581" cy="4869799"/>
          </a:xfrm>
        </p:spPr>
        <p:txBody>
          <a:bodyPr>
            <a:normAutofit/>
          </a:bodyPr>
          <a:lstStyle/>
          <a:p>
            <a:pPr algn="just"/>
            <a:r>
              <a:rPr lang="pl-PL" b="1" dirty="0"/>
              <a:t>Udział w europejskiej kampanii #ResponsibleTogether22</a:t>
            </a:r>
          </a:p>
          <a:p>
            <a:pPr algn="just"/>
            <a:endParaRPr lang="pl-PL" b="0" i="0" dirty="0">
              <a:solidFill>
                <a:srgbClr val="333333"/>
              </a:solidFill>
              <a:effectLst/>
            </a:endParaRPr>
          </a:p>
          <a:p>
            <a:pPr algn="just"/>
            <a:endParaRPr lang="pl-PL" dirty="0">
              <a:solidFill>
                <a:srgbClr val="333333"/>
              </a:solidFill>
            </a:endParaRPr>
          </a:p>
          <a:p>
            <a:pPr algn="just"/>
            <a:endParaRPr lang="pl-PL" b="0" i="0" dirty="0">
              <a:solidFill>
                <a:srgbClr val="333333"/>
              </a:solidFill>
              <a:effectLst/>
            </a:endParaRPr>
          </a:p>
          <a:p>
            <a:pPr algn="just"/>
            <a:endParaRPr lang="pl-PL" dirty="0">
              <a:solidFill>
                <a:srgbClr val="333333"/>
              </a:solidFill>
            </a:endParaRPr>
          </a:p>
          <a:p>
            <a:pPr algn="just"/>
            <a:endParaRPr lang="pl-PL" b="0" i="0" dirty="0">
              <a:solidFill>
                <a:srgbClr val="333333"/>
              </a:solidFill>
              <a:effectLst/>
            </a:endParaRPr>
          </a:p>
          <a:p>
            <a:pPr algn="just"/>
            <a:endParaRPr lang="pl-PL" dirty="0">
              <a:solidFill>
                <a:srgbClr val="333333"/>
              </a:solidFill>
            </a:endParaRPr>
          </a:p>
          <a:p>
            <a:pPr algn="just"/>
            <a:endParaRPr lang="pl-PL" b="0" i="0" dirty="0">
              <a:solidFill>
                <a:srgbClr val="333333"/>
              </a:solidFill>
              <a:effectLst/>
            </a:endParaRPr>
          </a:p>
          <a:p>
            <a:pPr algn="just"/>
            <a:r>
              <a:rPr lang="pl-PL" dirty="0">
                <a:solidFill>
                  <a:srgbClr val="333333"/>
                </a:solidFill>
              </a:rPr>
              <a:t>Rozesłanie ich do 250 instytucji na terenie całej Polski, kampania w mediach społecznościowych oraz w Internecie. </a:t>
            </a:r>
          </a:p>
          <a:p>
            <a:pPr algn="just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801829B-2C42-41CE-AC29-C89BF1DA9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06" y="252603"/>
            <a:ext cx="3133832" cy="122683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E346DF-BD39-4C53-8083-299D6A482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0" y="443310"/>
            <a:ext cx="1695463" cy="119289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EB94D7E-760F-4AE8-A375-70C2A6E15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565" y="2359742"/>
            <a:ext cx="3016044" cy="301604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E1B8053-8187-4FB8-9339-0191BA240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762" y="2359742"/>
            <a:ext cx="3016044" cy="301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4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F449D258-BE5D-4D8C-B92C-1D7DD39BB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511" y="1825969"/>
            <a:ext cx="10890069" cy="48697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b="1" dirty="0"/>
              <a:t>Udział w europejskiej kampanii #ResponsibleTogether22</a:t>
            </a:r>
          </a:p>
          <a:p>
            <a:pPr algn="just"/>
            <a:endParaRPr lang="pl-PL" dirty="0"/>
          </a:p>
          <a:p>
            <a:pPr algn="just"/>
            <a:endParaRPr lang="pl-PL" b="0" i="0" dirty="0">
              <a:solidFill>
                <a:srgbClr val="333333"/>
              </a:solidFill>
              <a:effectLst/>
            </a:endParaRPr>
          </a:p>
          <a:p>
            <a:pPr algn="just"/>
            <a:endParaRPr lang="pl-PL" dirty="0">
              <a:solidFill>
                <a:srgbClr val="333333"/>
              </a:solidFill>
            </a:endParaRPr>
          </a:p>
          <a:p>
            <a:pPr algn="just"/>
            <a:endParaRPr lang="pl-PL" b="0" i="0" dirty="0">
              <a:solidFill>
                <a:srgbClr val="333333"/>
              </a:solidFill>
              <a:effectLst/>
            </a:endParaRPr>
          </a:p>
          <a:p>
            <a:pPr algn="just"/>
            <a:endParaRPr lang="pl-PL" dirty="0">
              <a:solidFill>
                <a:srgbClr val="333333"/>
              </a:solidFill>
            </a:endParaRPr>
          </a:p>
          <a:p>
            <a:pPr algn="just"/>
            <a:endParaRPr lang="pl-PL" b="0" i="0" dirty="0">
              <a:solidFill>
                <a:srgbClr val="333333"/>
              </a:solidFill>
              <a:effectLst/>
            </a:endParaRPr>
          </a:p>
          <a:p>
            <a:pPr algn="just"/>
            <a:endParaRPr lang="pl-PL" dirty="0">
              <a:solidFill>
                <a:srgbClr val="333333"/>
              </a:solidFill>
            </a:endParaRPr>
          </a:p>
          <a:p>
            <a:pPr algn="just"/>
            <a:endParaRPr lang="pl-PL" b="0" i="0" dirty="0">
              <a:solidFill>
                <a:srgbClr val="333333"/>
              </a:solidFill>
              <a:effectLst/>
            </a:endParaRPr>
          </a:p>
          <a:p>
            <a:pPr algn="just"/>
            <a:endParaRPr lang="pl-PL" dirty="0">
              <a:solidFill>
                <a:srgbClr val="333333"/>
              </a:solidFill>
            </a:endParaRPr>
          </a:p>
          <a:p>
            <a:pPr algn="just"/>
            <a:r>
              <a:rPr lang="pl-PL" dirty="0">
                <a:solidFill>
                  <a:srgbClr val="333333"/>
                </a:solidFill>
              </a:rPr>
              <a:t>Rozesłanie ich do 250 instytucji na terenie całej Polski, kampania w mediach społecznościowych oraz w Internecie. </a:t>
            </a:r>
          </a:p>
          <a:p>
            <a:pPr algn="just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801829B-2C42-41CE-AC29-C89BF1DA9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748" y="312583"/>
            <a:ext cx="3133832" cy="122683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E346DF-BD39-4C53-8083-299D6A482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1" y="346519"/>
            <a:ext cx="1695463" cy="119289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20FF55F-959C-472B-A90D-0548D5F19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69" y="2458064"/>
            <a:ext cx="2974892" cy="297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5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BDEF6BB-0394-4FDE-AEE4-66728BA7A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193" y="1632156"/>
            <a:ext cx="6751691" cy="4434348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/>
              <a:t>Wsparcie oferowane przez Olsztyński Telefon Zaufania</a:t>
            </a:r>
          </a:p>
          <a:p>
            <a:pPr algn="ctr"/>
            <a:endParaRPr lang="pl-PL" sz="2400" dirty="0"/>
          </a:p>
          <a:p>
            <a:pPr algn="ctr"/>
            <a:r>
              <a:rPr lang="pl-PL" sz="2800" dirty="0"/>
              <a:t>Pomoc telefoniczna 7/24 przez 540 dni.</a:t>
            </a:r>
          </a:p>
          <a:p>
            <a:pPr algn="ctr"/>
            <a:r>
              <a:rPr lang="pl-PL" sz="2800" dirty="0"/>
              <a:t>Ponad 500 osób zgłosiło się do OTZ</a:t>
            </a:r>
          </a:p>
          <a:p>
            <a:pPr algn="ctr"/>
            <a:r>
              <a:rPr lang="pl-PL" sz="2800" dirty="0"/>
              <a:t>Zrealizowano 230 godzin rozmów telefonicznych związanych z tematyką przemocy domowej</a:t>
            </a:r>
            <a:br>
              <a:rPr lang="pl-PL" sz="2400" dirty="0"/>
            </a:br>
            <a:endParaRPr lang="pl-PL" sz="2400" b="0" i="0" dirty="0">
              <a:solidFill>
                <a:srgbClr val="333333"/>
              </a:solidFill>
              <a:effectLst/>
            </a:endParaRPr>
          </a:p>
          <a:p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endParaRPr lang="pl-PL" sz="1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A8B2E79-DCF4-449B-BFBF-04FEBCA73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07" y="452570"/>
            <a:ext cx="2049186" cy="80221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C6672F3-FCA1-4A24-BFA3-83F963A12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55" y="257230"/>
            <a:ext cx="1695463" cy="119289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48FDDD6-2444-4DDD-AF10-32D0531EB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05" y="701240"/>
            <a:ext cx="3932236" cy="545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CFBA98E-B426-423D-8A41-766D7482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45" y="5311799"/>
            <a:ext cx="16573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6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BDEF6BB-0394-4FDE-AEE4-66728BA7A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5806" y="1543665"/>
            <a:ext cx="5850194" cy="4857135"/>
          </a:xfrm>
        </p:spPr>
        <p:txBody>
          <a:bodyPr>
            <a:noAutofit/>
          </a:bodyPr>
          <a:lstStyle/>
          <a:p>
            <a:br>
              <a:rPr lang="pl-PL" sz="1400" dirty="0"/>
            </a:br>
            <a:endParaRPr lang="pl-PL" sz="1400" b="0" i="0" dirty="0">
              <a:solidFill>
                <a:srgbClr val="333333"/>
              </a:solidFill>
              <a:effectLst/>
            </a:endParaRPr>
          </a:p>
          <a:p>
            <a:pPr algn="ctr"/>
            <a:br>
              <a:rPr lang="pl-PL" sz="1400" dirty="0"/>
            </a:br>
            <a:br>
              <a:rPr lang="pl-PL" sz="1400" dirty="0"/>
            </a:br>
            <a:br>
              <a:rPr lang="pl-PL" sz="2800" dirty="0"/>
            </a:br>
            <a:r>
              <a:rPr lang="pl-PL" sz="2800" dirty="0"/>
              <a:t>75 zgłaszających się osób zostało skierowanych do specjalistów ze Stowarzyszenia DROGA</a:t>
            </a:r>
            <a:endParaRPr lang="pl-PL" sz="1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A8B2E79-DCF4-449B-BFBF-04FEBCA73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60" y="545690"/>
            <a:ext cx="2049186" cy="80221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C6672F3-FCA1-4A24-BFA3-83F963A12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8" y="261858"/>
            <a:ext cx="1695463" cy="119289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E30254C-5B14-46B4-9BDC-54B47C845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422" y="614516"/>
            <a:ext cx="4089451" cy="5786284"/>
          </a:xfrm>
          <a:prstGeom prst="rect">
            <a:avLst/>
          </a:prstGeom>
        </p:spPr>
      </p:pic>
      <p:sp>
        <p:nvSpPr>
          <p:cNvPr id="10" name="Symbol zastępczy tekstu 5">
            <a:extLst>
              <a:ext uri="{FF2B5EF4-FFF2-40B4-BE49-F238E27FC236}">
                <a16:creationId xmlns:a16="http://schemas.microsoft.com/office/drawing/2014/main" id="{165245A9-D84F-4E90-9EF3-4CBEC1160E24}"/>
              </a:ext>
            </a:extLst>
          </p:cNvPr>
          <p:cNvSpPr txBox="1">
            <a:spLocks/>
          </p:cNvSpPr>
          <p:nvPr/>
        </p:nvSpPr>
        <p:spPr>
          <a:xfrm>
            <a:off x="406194" y="1632156"/>
            <a:ext cx="5778296" cy="4434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/>
              <a:t>Wsparcie oferowane przez Olsztyński Telefon Zaufania</a:t>
            </a:r>
            <a:br>
              <a:rPr lang="pl-PL" sz="2400" dirty="0"/>
            </a:br>
            <a:endParaRPr lang="pl-PL" sz="2400" dirty="0"/>
          </a:p>
          <a:p>
            <a:pPr algn="ctr"/>
            <a:endParaRPr lang="pl-PL" sz="2400" dirty="0">
              <a:solidFill>
                <a:srgbClr val="333333"/>
              </a:solidFill>
            </a:endParaRPr>
          </a:p>
          <a:p>
            <a:pPr algn="ctr"/>
            <a:endParaRPr lang="pl-PL" sz="2400" dirty="0">
              <a:solidFill>
                <a:srgbClr val="333333"/>
              </a:solidFill>
            </a:endParaRPr>
          </a:p>
          <a:p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endParaRPr lang="pl-PL" sz="1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9E1A7E1-2FB0-4F81-ADC4-2DA350915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52" y="4710573"/>
            <a:ext cx="16573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46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BDEF6BB-0394-4FDE-AEE4-66728BA7A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5632" y="1569427"/>
            <a:ext cx="4396394" cy="4831374"/>
          </a:xfrm>
        </p:spPr>
        <p:txBody>
          <a:bodyPr>
            <a:noAutofit/>
          </a:bodyPr>
          <a:lstStyle/>
          <a:p>
            <a:br>
              <a:rPr lang="pl-PL" sz="1400" dirty="0"/>
            </a:br>
            <a:endParaRPr lang="pl-PL" sz="1400" b="0" i="0" dirty="0">
              <a:solidFill>
                <a:srgbClr val="333333"/>
              </a:solidFill>
              <a:effectLst/>
            </a:endParaRPr>
          </a:p>
          <a:p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endParaRPr lang="pl-PL" sz="1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A8B2E79-DCF4-449B-BFBF-04FEBCA73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39" y="571867"/>
            <a:ext cx="2049186" cy="80221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C6672F3-FCA1-4A24-BFA3-83F963A12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1" y="376527"/>
            <a:ext cx="1695463" cy="119289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1CD11C4-1D90-4871-AF30-53A559CAB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33" y="2340965"/>
            <a:ext cx="6756873" cy="3800741"/>
          </a:xfrm>
          <a:prstGeom prst="rect">
            <a:avLst/>
          </a:prstGeom>
        </p:spPr>
      </p:pic>
      <p:sp>
        <p:nvSpPr>
          <p:cNvPr id="10" name="Symbol zastępczy tekstu 5">
            <a:extLst>
              <a:ext uri="{FF2B5EF4-FFF2-40B4-BE49-F238E27FC236}">
                <a16:creationId xmlns:a16="http://schemas.microsoft.com/office/drawing/2014/main" id="{44DFB772-1554-4F9E-AF8E-15B413B4D2FE}"/>
              </a:ext>
            </a:extLst>
          </p:cNvPr>
          <p:cNvSpPr txBox="1">
            <a:spLocks/>
          </p:cNvSpPr>
          <p:nvPr/>
        </p:nvSpPr>
        <p:spPr>
          <a:xfrm>
            <a:off x="406194" y="1869016"/>
            <a:ext cx="4637754" cy="4988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 dirty="0"/>
              <a:t>Wsparcie oferowane przez Olsztyński Telefon Zaufania</a:t>
            </a:r>
            <a:br>
              <a:rPr lang="pl-PL" sz="2800" dirty="0"/>
            </a:br>
            <a:br>
              <a:rPr lang="pl-PL" sz="2800" dirty="0"/>
            </a:br>
            <a:r>
              <a:rPr lang="pl-PL" sz="2800" dirty="0"/>
              <a:t>150 osób zgłosiło przypadki przemocy ekonomicznej</a:t>
            </a:r>
          </a:p>
          <a:p>
            <a:pPr algn="ctr"/>
            <a:r>
              <a:rPr lang="pl-PL" sz="2800" dirty="0"/>
              <a:t>220 przypadków przemocy emocjonalnej</a:t>
            </a:r>
          </a:p>
          <a:p>
            <a:pPr algn="ctr"/>
            <a:r>
              <a:rPr lang="pl-PL" sz="2800" dirty="0"/>
              <a:t>67 przypadków przemocy fizycznej</a:t>
            </a:r>
            <a:br>
              <a:rPr lang="pl-PL" sz="2800" dirty="0"/>
            </a:br>
            <a:endParaRPr lang="pl-PL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1FD2EE-98FD-4E76-8869-01242B9A6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428" y="376527"/>
            <a:ext cx="16573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07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BDEF6BB-0394-4FDE-AEE4-66728BA7A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4611"/>
            <a:ext cx="3932237" cy="4016189"/>
          </a:xfrm>
        </p:spPr>
        <p:txBody>
          <a:bodyPr>
            <a:noAutofit/>
          </a:bodyPr>
          <a:lstStyle/>
          <a:p>
            <a:br>
              <a:rPr lang="pl-PL" sz="1400" dirty="0"/>
            </a:br>
            <a:endParaRPr lang="pl-PL" sz="1400" b="0" i="0" dirty="0">
              <a:solidFill>
                <a:srgbClr val="333333"/>
              </a:solidFill>
              <a:effectLst/>
            </a:endParaRPr>
          </a:p>
          <a:p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endParaRPr lang="pl-PL" sz="1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A8B2E79-DCF4-449B-BFBF-04FEBCA73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67" y="722671"/>
            <a:ext cx="2049186" cy="80221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C6672F3-FCA1-4A24-BFA3-83F963A12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7" y="386359"/>
            <a:ext cx="1695463" cy="119289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75ED416-0F0D-414B-9F6B-B19BFCD66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4115"/>
            <a:ext cx="4746073" cy="6713885"/>
          </a:xfrm>
          <a:prstGeom prst="rect">
            <a:avLst/>
          </a:prstGeom>
        </p:spPr>
      </p:pic>
      <p:sp>
        <p:nvSpPr>
          <p:cNvPr id="10" name="Symbol zastępczy tekstu 5">
            <a:extLst>
              <a:ext uri="{FF2B5EF4-FFF2-40B4-BE49-F238E27FC236}">
                <a16:creationId xmlns:a16="http://schemas.microsoft.com/office/drawing/2014/main" id="{65232426-0E52-4729-ADFB-5DA108338BBF}"/>
              </a:ext>
            </a:extLst>
          </p:cNvPr>
          <p:cNvSpPr txBox="1">
            <a:spLocks/>
          </p:cNvSpPr>
          <p:nvPr/>
        </p:nvSpPr>
        <p:spPr>
          <a:xfrm>
            <a:off x="385864" y="1579257"/>
            <a:ext cx="5375839" cy="5126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2400" b="1" dirty="0"/>
          </a:p>
          <a:p>
            <a:pPr algn="ctr"/>
            <a:r>
              <a:rPr lang="pl-PL" sz="2400" b="1" dirty="0"/>
              <a:t>Wsparcie oferowane przez Stowarzyszenie DROGA</a:t>
            </a:r>
          </a:p>
          <a:p>
            <a:pPr algn="ctr"/>
            <a:endParaRPr lang="pl-PL" sz="2400" dirty="0">
              <a:solidFill>
                <a:srgbClr val="333333"/>
              </a:solidFill>
            </a:endParaRPr>
          </a:p>
          <a:p>
            <a:pPr algn="ctr"/>
            <a:r>
              <a:rPr lang="pl-PL" sz="2400" b="0" i="0" dirty="0">
                <a:solidFill>
                  <a:srgbClr val="333333"/>
                </a:solidFill>
                <a:effectLst/>
              </a:rPr>
              <a:t>180 godzi</a:t>
            </a:r>
            <a:r>
              <a:rPr lang="pl-PL" sz="2400" dirty="0">
                <a:solidFill>
                  <a:srgbClr val="333333"/>
                </a:solidFill>
              </a:rPr>
              <a:t>n wsparcia terapeutycznego, psychologicznego i prawnego dla ofiar przemocy</a:t>
            </a:r>
          </a:p>
          <a:p>
            <a:pPr algn="ctr"/>
            <a:endParaRPr lang="pl-PL" sz="2400" b="0" i="0" dirty="0">
              <a:solidFill>
                <a:srgbClr val="333333"/>
              </a:solidFill>
              <a:effectLst/>
            </a:endParaRPr>
          </a:p>
          <a:p>
            <a:pPr algn="ctr"/>
            <a:r>
              <a:rPr lang="pl-PL" sz="2400" dirty="0">
                <a:solidFill>
                  <a:srgbClr val="333333"/>
                </a:solidFill>
              </a:rPr>
              <a:t>Funkcjonowanie hybrydowego punktu interwencji kryzysowej dla ofiar przemocy i pomoc ekspertów Stowarzyszenia DROGA pod numerem telefonu </a:t>
            </a:r>
          </a:p>
          <a:p>
            <a:pPr algn="ctr"/>
            <a:r>
              <a:rPr lang="pl-PL" sz="2400" dirty="0">
                <a:solidFill>
                  <a:srgbClr val="333333"/>
                </a:solidFill>
              </a:rPr>
              <a:t>792 665 294 </a:t>
            </a:r>
            <a:endParaRPr lang="pl-PL" sz="2400" b="0" i="0" dirty="0">
              <a:solidFill>
                <a:srgbClr val="333333"/>
              </a:solidFill>
              <a:effectLst/>
            </a:endParaRPr>
          </a:p>
          <a:p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90862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A8B2E79-DCF4-449B-BFBF-04FEBCA73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97" y="542370"/>
            <a:ext cx="2049186" cy="80221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C6672F3-FCA1-4A24-BFA3-83F963A12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6" y="347028"/>
            <a:ext cx="1695463" cy="119289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809EF14-71E3-40A3-A2E8-C4E438460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952"/>
            <a:ext cx="4788310" cy="6780028"/>
          </a:xfrm>
          <a:prstGeom prst="rect">
            <a:avLst/>
          </a:prstGeo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6FE81D76-20C7-4DC8-9B7A-762D7173B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194" y="1632156"/>
            <a:ext cx="5689806" cy="4434348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/>
              <a:t>Wsparcie oferowane przez Stowarzyszenie DROGA</a:t>
            </a:r>
            <a:endParaRPr lang="pl-PL" sz="3200" b="1" i="0" dirty="0">
              <a:solidFill>
                <a:srgbClr val="333333"/>
              </a:solidFill>
              <a:effectLst/>
            </a:endParaRPr>
          </a:p>
          <a:p>
            <a:pPr algn="ctr"/>
            <a:br>
              <a:rPr lang="pl-PL" sz="1400" dirty="0"/>
            </a:br>
            <a:br>
              <a:rPr lang="pl-PL" sz="1400" dirty="0"/>
            </a:br>
            <a:br>
              <a:rPr lang="pl-PL" sz="3200" dirty="0"/>
            </a:br>
            <a:r>
              <a:rPr lang="pl-PL" sz="3200" b="0" i="0" dirty="0">
                <a:solidFill>
                  <a:srgbClr val="333333"/>
                </a:solidFill>
                <a:effectLst/>
              </a:rPr>
              <a:t>180 godzi</a:t>
            </a:r>
            <a:r>
              <a:rPr lang="pl-PL" sz="3200" dirty="0">
                <a:solidFill>
                  <a:srgbClr val="333333"/>
                </a:solidFill>
              </a:rPr>
              <a:t>n wsparcia dla sprawców przemocy w formie terapii prowadzonej przez specjalistów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0817550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305</Words>
  <Application>Microsoft Office PowerPoint</Application>
  <PresentationFormat>Panoramiczny</PresentationFormat>
  <Paragraphs>73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Libre Franklin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Wilczek</dc:creator>
  <cp:lastModifiedBy>Krzysztof Wilczek</cp:lastModifiedBy>
  <cp:revision>23</cp:revision>
  <dcterms:created xsi:type="dcterms:W3CDTF">2022-08-21T17:14:11Z</dcterms:created>
  <dcterms:modified xsi:type="dcterms:W3CDTF">2023-03-18T10:52:02Z</dcterms:modified>
</cp:coreProperties>
</file>